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30" r:id="rId2"/>
    <p:sldId id="341" r:id="rId3"/>
    <p:sldId id="340" r:id="rId4"/>
    <p:sldId id="322" r:id="rId5"/>
    <p:sldId id="342" r:id="rId6"/>
    <p:sldId id="360" r:id="rId7"/>
    <p:sldId id="361" r:id="rId8"/>
    <p:sldId id="362" r:id="rId9"/>
    <p:sldId id="363" r:id="rId10"/>
    <p:sldId id="364" r:id="rId11"/>
    <p:sldId id="365" r:id="rId12"/>
    <p:sldId id="355" r:id="rId13"/>
    <p:sldId id="357" r:id="rId14"/>
    <p:sldId id="367" r:id="rId15"/>
    <p:sldId id="366" r:id="rId16"/>
    <p:sldId id="339" r:id="rId17"/>
    <p:sldId id="329" r:id="rId18"/>
    <p:sldId id="359" r:id="rId19"/>
    <p:sldId id="348" r:id="rId2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 autoAdjust="0"/>
    <p:restoredTop sz="99455" autoAdjust="0"/>
  </p:normalViewPr>
  <p:slideViewPr>
    <p:cSldViewPr snapToGrid="0">
      <p:cViewPr>
        <p:scale>
          <a:sx n="75" d="100"/>
          <a:sy n="75" d="100"/>
        </p:scale>
        <p:origin x="-498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E526F43-4113-46AA-A9B4-3847DFCB2346}" type="datetimeFigureOut">
              <a:rPr lang="zh-TW" altLang="en-US" smtClean="0"/>
              <a:t>2024/4/9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4DF5088-AB8F-4FF4-9C03-4CE33505A1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07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F5088-AB8F-4FF4-9C03-4CE33505A10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33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027961-24B0-44DB-9887-9644B085F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10D4594-CF07-49E1-A1B6-1A179E4E0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5F444A5-1A82-46E8-A220-F36F94C9E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7F6247-6E7B-417B-A3C3-E979DADC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07D0C8C-4F28-4738-8ECB-D5723676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51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481A1F-401F-46CD-BFC5-10536703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7709F4B-845C-46D8-B34C-92AAC02E2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0C5EDE2-BD2C-4A5C-BBEC-DCAE2E44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09F2C5A-4C16-4139-8E1B-6D908FC8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F4C7CE1-D208-4BAA-8154-ED384180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8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DD78EC7-C48D-4E8D-B9BB-B36679379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16FF8A3-4AE4-46D7-9D7A-C2E08E5CA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84CD28-8A02-4311-BDEA-3614655B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C2E2F3-AEF6-4EB6-A615-C4BA0AEE6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F8D21CE-8ABE-4A2E-BE7A-A7824D9A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39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16895538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EE7EF9-FF0A-4459-A684-475A7592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2C9207-9D06-432C-8254-A8AF2D12D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20452B-3DBE-4303-933E-A90DD493E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D6F425-2454-46FE-A5BF-52C8544E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E0AB5E-B991-466A-971D-F2FF6E1E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5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9A91AF-B711-4931-918B-9B64C6AA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266718-1124-4EE3-8C82-2EA041D00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BF77F47-87B9-4CE5-9899-54C142B05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238A86F-AEED-4A1B-BA7B-536D0E80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CEF653-7CBA-4AEE-B256-0201C946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0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C7F92-206F-4763-882E-F6BA56F5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D029FC-25A9-48C4-BEC4-95F9833FC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B24889C-E3F1-4C13-914D-7A1153C3F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FA7F2A9-C105-49E4-A64D-A9502C44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B6F7AEE-FBDB-43C8-9645-339BE33C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F902D61-C032-4D5F-B693-AC1267A9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A43B70-33DD-431C-8BC6-CB7C84483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38C437-E6C9-4073-889E-10B97023B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BA9E850-91C8-40B4-B8AD-9C36799A8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404E434-3D22-461F-AAD8-E6AA689E1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D9E5B5E-FB45-4C98-84D9-9F6D0BF7B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C76FE22-377D-4B95-88FE-A2AD491F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A016B8D-2AC9-4BA5-8D42-4072FC7E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574EC30-A7E7-4516-8A25-0082DE1B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1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69DDA0-531A-4687-8F43-93D5B406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66B2F4B-A1EB-45F1-A651-5D0DB8E7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B60FC4C-0E06-4170-B580-76C44D2A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4C46DD5-4FC4-4E57-81D9-1A9F1EE1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2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94744B3-7A91-4774-9CB9-2A4620BBA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29B1B2D-FC66-4092-A2DF-33AC8819C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56BE18F-0376-4A28-9768-A9F45B0D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5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7386E0-3B87-4148-A34A-D06F0C608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AC8BC-0C07-4B2D-A0B5-DF9CBA8BC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B46D9B-9CA7-436B-9D72-BAB34256B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9E71AC6-89DC-428D-A0F8-4E44FDF6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6DDE38D-81A6-4B8C-BCB1-7EF2B233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94BA2B0-883C-42EE-BE47-D7A63DE7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7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42E4EC-19F0-4BE8-9B5F-9D4414EC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9AF8F48-721E-4B54-89E2-56D6A51CD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A9888BE-7905-4E2E-B28B-03DA48E61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846E549-0023-4778-A72A-441006DD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3D7DD40-D939-47C0-A664-FDDDDE17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521C126-A6ED-4376-9DBE-6B335A23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13B2AEB-9B49-413C-943D-9BDF03F3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BC62AFE-7351-433C-9B1A-3FA4B862B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399101A-D7C0-44BD-AB7E-A2B33ADDC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034CF-7589-4F9F-8665-190327E6C07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3F6A174-F94B-4D4D-93BE-D57AE53E5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FDDD9A4-A70B-4EAC-BEC2-97C54C7A7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78DEF-8BBB-4516-B7AF-4AD658577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8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704722"/>
              </p:ext>
            </p:extLst>
          </p:nvPr>
        </p:nvGraphicFramePr>
        <p:xfrm>
          <a:off x="487680" y="460798"/>
          <a:ext cx="11292840" cy="6069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7397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2589823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  <a:gridCol w="8135620">
                  <a:extLst>
                    <a:ext uri="{9D8B030D-6E8A-4147-A177-3AD203B41FA5}">
                      <a16:colId xmlns="" xmlns:a16="http://schemas.microsoft.com/office/drawing/2014/main" val="3675059800"/>
                    </a:ext>
                  </a:extLst>
                </a:gridCol>
              </a:tblGrid>
              <a:tr h="1153089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Characterize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Company </a:t>
                      </a:r>
                      <a:r>
                        <a:rPr lang="en-US" sz="1800" b="1" dirty="0" smtClean="0"/>
                        <a:t>Name:  </a:t>
                      </a:r>
                      <a:r>
                        <a:rPr lang="en-US" sz="1800" b="1" dirty="0" err="1" smtClean="0"/>
                        <a:t>C</a:t>
                      </a:r>
                      <a:r>
                        <a:rPr lang="en-US" altLang="zh-CN" sz="1800" b="1" dirty="0" err="1" smtClean="0"/>
                        <a:t>hicony</a:t>
                      </a:r>
                      <a:r>
                        <a:rPr lang="en-US" altLang="zh-CN" sz="1800" b="1" dirty="0" smtClean="0"/>
                        <a:t> Power </a:t>
                      </a:r>
                      <a:endParaRPr lang="en-US" sz="1800" b="1" dirty="0"/>
                    </a:p>
                    <a:p>
                      <a:endParaRPr 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Title</a:t>
                      </a:r>
                      <a:r>
                        <a:rPr lang="en-US" sz="1800" b="1" dirty="0" smtClean="0"/>
                        <a:t>: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E5 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360W NN34T AC adapter noise issue</a:t>
                      </a:r>
                      <a:endParaRPr lang="zh-TW" altLang="zh-TW" sz="18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1094222021"/>
                  </a:ext>
                </a:extLst>
              </a:tr>
              <a:tr h="11530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Champion: </a:t>
                      </a:r>
                      <a:r>
                        <a:rPr lang="en-US" sz="1800" b="1" dirty="0" smtClean="0"/>
                        <a:t>CF</a:t>
                      </a:r>
                      <a:r>
                        <a:rPr lang="en-US" sz="1800" b="1" baseline="0" dirty="0" smtClean="0"/>
                        <a:t> Liu</a:t>
                      </a:r>
                      <a:endParaRPr lang="en-US" sz="1800" b="1" dirty="0"/>
                    </a:p>
                    <a:p>
                      <a:endParaRPr lang="en-US" sz="1800" dirty="0"/>
                    </a:p>
                    <a:p>
                      <a:r>
                        <a:rPr lang="en-US" sz="1800" b="1" dirty="0" smtClean="0"/>
                        <a:t>Date:2024/3/19</a:t>
                      </a:r>
                    </a:p>
                    <a:p>
                      <a:r>
                        <a:rPr lang="en-US" sz="1800" b="1" baseline="0" dirty="0" smtClean="0"/>
                        <a:t>(update:4/2)</a:t>
                      </a:r>
                      <a:endParaRPr lang="en-US" sz="1800" b="1" dirty="0" smtClean="0"/>
                    </a:p>
                  </a:txBody>
                  <a:tcPr marL="121920" marR="121920" marT="60960" marB="60960"/>
                </a:tc>
                <a:tc rowSpan="2">
                  <a:txBody>
                    <a:bodyPr/>
                    <a:lstStyle/>
                    <a:p>
                      <a:r>
                        <a:rPr lang="en-US" sz="1800" b="1" dirty="0" smtClean="0"/>
                        <a:t>Description: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3/15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Chicony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power received 1pc E5 360W sample 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from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Malaysia which was complained noise issue by user. </a:t>
                      </a:r>
                    </a:p>
                    <a:p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3/21 </a:t>
                      </a:r>
                      <a:r>
                        <a:rPr kumimoji="0" lang="en-US" altLang="zh-CN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Chicony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Power got another sample from DELL Shanghai.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Dell P/N: NN34T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</a:pP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#1  PPID: CN-0NN34T-CH200-3CG-017T-A00  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</a:pP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#2  PPID:  CN-0NN34T-CH200-3CB-015U-A00 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</a:pP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D/C:3CG (2023/ 12/16)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</a:pP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       3CB (2023/12/12)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</a:pPr>
                      <a:endParaRPr kumimoji="0" lang="en-US" altLang="zh-CN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701706939"/>
                  </a:ext>
                </a:extLst>
              </a:tr>
              <a:tr h="3697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Members: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fr-FR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CQS: </a:t>
                      </a:r>
                      <a:r>
                        <a:rPr lang="fr-FR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Candy Zhu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fr-FR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SQE: Wendy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fr-FR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IPQC/QE:</a:t>
                      </a:r>
                      <a:r>
                        <a:rPr lang="fr-FR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Chaes Cai</a:t>
                      </a:r>
                      <a:endParaRPr lang="de-DE" altLang="zh-CN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IE:</a:t>
                      </a:r>
                      <a:r>
                        <a:rPr lang="de-DE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Yansong Tong</a:t>
                      </a:r>
                      <a:r>
                        <a:rPr lang="de-DE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MFG:</a:t>
                      </a:r>
                      <a:r>
                        <a:rPr lang="de-DE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Allison Wang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PE: Plain Chen</a:t>
                      </a:r>
                      <a:endParaRPr lang="en-US" altLang="zh-CN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Sales: Steve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RD: Hunter</a:t>
                      </a:r>
                      <a:endParaRPr lang="en-US" sz="1800" dirty="0"/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6785511"/>
                  </a:ext>
                </a:extLst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529" y="3162714"/>
            <a:ext cx="3655393" cy="255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142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748050"/>
              </p:ext>
            </p:extLst>
          </p:nvPr>
        </p:nvGraphicFramePr>
        <p:xfrm>
          <a:off x="487680" y="548640"/>
          <a:ext cx="11043920" cy="608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409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270511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</a:t>
                      </a:r>
                      <a:r>
                        <a:rPr lang="en-US" altLang="zh-CN" sz="1800" b="1" dirty="0" smtClean="0"/>
                        <a:t>e:</a:t>
                      </a:r>
                    </a:p>
                    <a:p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6. Based on the real case , we chose a  worst-case </a:t>
                      </a:r>
                    </a:p>
                    <a:p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condition (measurement 1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)</a:t>
                      </a:r>
                      <a:r>
                        <a:rPr kumimoji="0" lang="zh-TW" alt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to simulate AC noise</a:t>
                      </a:r>
                    </a:p>
                    <a:p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as following:</a:t>
                      </a: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The simulation waveform is worst </a:t>
                      </a:r>
                    </a:p>
                    <a:p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than actual AC line noise.</a:t>
                      </a: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     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7372" r="4424" b="10827"/>
          <a:stretch/>
        </p:blipFill>
        <p:spPr bwMode="auto">
          <a:xfrm>
            <a:off x="6240941" y="648713"/>
            <a:ext cx="4988688" cy="2904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20" y="3553429"/>
            <a:ext cx="5005458" cy="3003276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23033"/>
              </p:ext>
            </p:extLst>
          </p:nvPr>
        </p:nvGraphicFramePr>
        <p:xfrm>
          <a:off x="1405010" y="1773208"/>
          <a:ext cx="3896474" cy="2509521"/>
        </p:xfrm>
        <a:graphic>
          <a:graphicData uri="http://schemas.openxmlformats.org/drawingml/2006/table">
            <a:tbl>
              <a:tblPr/>
              <a:tblGrid>
                <a:gridCol w="869749"/>
                <a:gridCol w="1498408"/>
                <a:gridCol w="1528317"/>
              </a:tblGrid>
              <a:tr h="55656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400" b="0" i="0" u="none" strike="noStrike" dirty="0">
                          <a:effectLst/>
                          <a:latin typeface="Calibri" panose="020F0502020204030204" pitchFamily="34" charset="0"/>
                        </a:rPr>
                        <a:t>　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Calibri" panose="020F0502020204030204" pitchFamily="34" charset="0"/>
                        </a:rPr>
                        <a:t>Actual AC line noise</a:t>
                      </a:r>
                    </a:p>
                    <a:p>
                      <a:pPr algn="ctr" fontAlgn="b"/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effectLst/>
                          <a:latin typeface="Calibri" panose="020F0502020204030204" pitchFamily="34" charset="0"/>
                        </a:rPr>
                        <a:t>Simulated identical noise (DS21-2)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2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Calibri" panose="020F0502020204030204" pitchFamily="34" charset="0"/>
                        </a:rPr>
                        <a:t>A-B point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Calibri" panose="020F0502020204030204" pitchFamily="34" charset="0"/>
                        </a:rPr>
                        <a:t>8V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Calibri" panose="020F0502020204030204" pitchFamily="34" charset="0"/>
                        </a:rPr>
                        <a:t>13V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2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Calibri" panose="020F0502020204030204" pitchFamily="34" charset="0"/>
                        </a:rPr>
                        <a:t>B-C point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Calibri" panose="020F0502020204030204" pitchFamily="34" charset="0"/>
                        </a:rPr>
                        <a:t>12V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Calibri" panose="020F0502020204030204" pitchFamily="34" charset="0"/>
                        </a:rPr>
                        <a:t>13V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2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effectLst/>
                          <a:latin typeface="Calibri" panose="020F0502020204030204" pitchFamily="34" charset="0"/>
                        </a:rPr>
                        <a:t>C-D point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Calibri" panose="020F0502020204030204" pitchFamily="34" charset="0"/>
                        </a:rPr>
                        <a:t>7V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Calibri" panose="020F0502020204030204" pitchFamily="34" charset="0"/>
                        </a:rPr>
                        <a:t>14V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2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Calibri" panose="020F0502020204030204" pitchFamily="34" charset="0"/>
                        </a:rPr>
                        <a:t>3.94KHz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effectLst/>
                          <a:latin typeface="Calibri" panose="020F0502020204030204" pitchFamily="34" charset="0"/>
                        </a:rPr>
                        <a:t>5.485KHz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圓角矩形圖說文字 10"/>
          <p:cNvSpPr/>
          <p:nvPr/>
        </p:nvSpPr>
        <p:spPr>
          <a:xfrm>
            <a:off x="7669162" y="1523029"/>
            <a:ext cx="377687" cy="288234"/>
          </a:xfrm>
          <a:prstGeom prst="wedgeRoundRectCallout">
            <a:avLst>
              <a:gd name="adj1" fmla="val 160746"/>
              <a:gd name="adj2" fmla="val 59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12" name="圓角矩形圖說文字 11"/>
          <p:cNvSpPr/>
          <p:nvPr/>
        </p:nvSpPr>
        <p:spPr>
          <a:xfrm>
            <a:off x="7083027" y="4183001"/>
            <a:ext cx="377687" cy="288234"/>
          </a:xfrm>
          <a:prstGeom prst="wedgeRoundRectCallout">
            <a:avLst>
              <a:gd name="adj1" fmla="val 160746"/>
              <a:gd name="adj2" fmla="val 59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13" name="圓角矩形圖說文字 12"/>
          <p:cNvSpPr/>
          <p:nvPr/>
        </p:nvSpPr>
        <p:spPr>
          <a:xfrm>
            <a:off x="7990107" y="2511135"/>
            <a:ext cx="377687" cy="288234"/>
          </a:xfrm>
          <a:prstGeom prst="wedgeRoundRectCallout">
            <a:avLst>
              <a:gd name="adj1" fmla="val 92325"/>
              <a:gd name="adj2" fmla="val -96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14" name="圓角矩形圖說文字 13"/>
          <p:cNvSpPr/>
          <p:nvPr/>
        </p:nvSpPr>
        <p:spPr>
          <a:xfrm>
            <a:off x="8964166" y="1215166"/>
            <a:ext cx="377687" cy="288234"/>
          </a:xfrm>
          <a:prstGeom prst="wedgeRoundRectCallout">
            <a:avLst>
              <a:gd name="adj1" fmla="val -115570"/>
              <a:gd name="adj2" fmla="val 935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15" name="圓角矩形圖說文字 14"/>
          <p:cNvSpPr/>
          <p:nvPr/>
        </p:nvSpPr>
        <p:spPr>
          <a:xfrm>
            <a:off x="8866538" y="2491506"/>
            <a:ext cx="377687" cy="288234"/>
          </a:xfrm>
          <a:prstGeom prst="wedgeRoundRectCallout">
            <a:avLst>
              <a:gd name="adj1" fmla="val -81359"/>
              <a:gd name="adj2" fmla="val -182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16" name="圓角矩形圖說文字 15"/>
          <p:cNvSpPr/>
          <p:nvPr/>
        </p:nvSpPr>
        <p:spPr>
          <a:xfrm>
            <a:off x="8518581" y="5684456"/>
            <a:ext cx="377687" cy="288234"/>
          </a:xfrm>
          <a:prstGeom prst="wedgeRoundRectCallout">
            <a:avLst>
              <a:gd name="adj1" fmla="val -110307"/>
              <a:gd name="adj2" fmla="val -1409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17" name="圓角矩形圖說文字 16"/>
          <p:cNvSpPr/>
          <p:nvPr/>
        </p:nvSpPr>
        <p:spPr>
          <a:xfrm>
            <a:off x="8897763" y="4038884"/>
            <a:ext cx="377687" cy="288234"/>
          </a:xfrm>
          <a:prstGeom prst="wedgeRoundRectCallout">
            <a:avLst>
              <a:gd name="adj1" fmla="val -240882"/>
              <a:gd name="adj2" fmla="val 1028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18" name="圓角矩形圖說文字 17"/>
          <p:cNvSpPr/>
          <p:nvPr/>
        </p:nvSpPr>
        <p:spPr>
          <a:xfrm>
            <a:off x="7167699" y="5459341"/>
            <a:ext cx="377687" cy="288234"/>
          </a:xfrm>
          <a:prstGeom prst="wedgeRoundRectCallout">
            <a:avLst>
              <a:gd name="adj1" fmla="val 152851"/>
              <a:gd name="adj2" fmla="val -857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240941" y="823157"/>
            <a:ext cx="16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Measurement 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476887" y="2981919"/>
            <a:ext cx="16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Worst condition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240941" y="3727873"/>
            <a:ext cx="173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Simulation noise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393038" y="5697885"/>
            <a:ext cx="165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From AC source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6835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24960"/>
              </p:ext>
            </p:extLst>
          </p:nvPr>
        </p:nvGraphicFramePr>
        <p:xfrm>
          <a:off x="487680" y="548640"/>
          <a:ext cx="11043920" cy="608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409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270511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</a:t>
                      </a:r>
                      <a:r>
                        <a:rPr lang="en-US" altLang="zh-CN" sz="1800" b="1" dirty="0" smtClean="0"/>
                        <a:t>e:</a:t>
                      </a:r>
                    </a:p>
                    <a:p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7. Use the same condition of DST21-2(AC 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distortion waveform)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 to test samples from different suppliers, result: the samples of 3 suppliers all failed the spec under AC distortion condition. </a:t>
                      </a:r>
                    </a:p>
                    <a:p>
                      <a:r>
                        <a:rPr kumimoji="0" lang="en-US" altLang="zh-TW" sz="1800" b="1" i="0" u="sng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Chicony</a:t>
                      </a:r>
                      <a:r>
                        <a:rPr kumimoji="0" lang="en-US" altLang="zh-TW" sz="1800" b="1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Power: Reported loudness: Max:50,  Min:5, Av</a:t>
                      </a:r>
                      <a:r>
                        <a:rPr kumimoji="0" lang="en-US" altLang="zh-CN" sz="1800" b="1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g:32</a:t>
                      </a:r>
                      <a:endParaRPr kumimoji="0" lang="en-US" altLang="zh-TW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altLang="zh-TW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altLang="zh-TW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altLang="zh-TW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altLang="zh-TW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altLang="zh-TW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r>
                        <a:rPr kumimoji="0" lang="en-US" altLang="zh-TW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                              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D Company: Reported loudness: Max:30,  Min:5, Av</a:t>
                      </a:r>
                      <a:r>
                        <a:rPr kumimoji="0" lang="en-US" altLang="zh-CN" sz="1800" b="1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g:25</a:t>
                      </a:r>
                      <a:endParaRPr kumimoji="0" lang="en-US" altLang="zh-TW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                                 </a:t>
                      </a:r>
                    </a:p>
                    <a:p>
                      <a:endParaRPr kumimoji="0" lang="en-US" sz="1800" b="1" i="0" u="sng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sng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sng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sng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sng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r>
                        <a:rPr kumimoji="0" lang="en-US" sz="1800" b="1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L Company : Reported loudness: Max:25,Min:5, Avg:20                                 </a:t>
                      </a:r>
                      <a:endParaRPr kumimoji="0" lang="en-US" sz="18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94" y="1731629"/>
            <a:ext cx="6361906" cy="1605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95" y="5560604"/>
            <a:ext cx="6521448" cy="117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95" y="3655009"/>
            <a:ext cx="6361905" cy="1437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146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242095"/>
              </p:ext>
            </p:extLst>
          </p:nvPr>
        </p:nvGraphicFramePr>
        <p:xfrm>
          <a:off x="487680" y="548640"/>
          <a:ext cx="11043920" cy="608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409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270511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</a:t>
                      </a:r>
                      <a:r>
                        <a:rPr lang="en-US" altLang="zh-CN" sz="1800" b="1" dirty="0" smtClean="0"/>
                        <a:t>e:</a:t>
                      </a:r>
                    </a:p>
                    <a:p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8. Compare the </a:t>
                      </a:r>
                      <a:r>
                        <a:rPr kumimoji="0" lang="en-US" altLang="zh-TW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Pai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Cap of each adapter suppliers’ , result as below: </a:t>
                      </a: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     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292948"/>
              </p:ext>
            </p:extLst>
          </p:nvPr>
        </p:nvGraphicFramePr>
        <p:xfrm>
          <a:off x="1374775" y="125549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Supplier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Capacitance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Chicony</a:t>
                      </a:r>
                      <a:r>
                        <a:rPr lang="en-US" altLang="zh-TW" baseline="0" dirty="0" smtClean="0"/>
                        <a:t> Power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2.2uF * 2PCS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1.5uF * 2PCS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 company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1.5uF * 2PCS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3155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74516"/>
              </p:ext>
            </p:extLst>
          </p:nvPr>
        </p:nvGraphicFramePr>
        <p:xfrm>
          <a:off x="487680" y="548640"/>
          <a:ext cx="11043920" cy="608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409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270511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</a:t>
                      </a:r>
                      <a:r>
                        <a:rPr lang="en-US" altLang="zh-CN" sz="1800" b="1" dirty="0" smtClean="0"/>
                        <a:t>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9. Component level noise test with microphone: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 Test the noise of capacitors with different capacitance values.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Result: </a:t>
                      </a: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larger the capacitance value, the louder noise.</a:t>
                      </a: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50" y="1863419"/>
            <a:ext cx="5066947" cy="4245281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V="1">
            <a:off x="1574800" y="2149475"/>
            <a:ext cx="774700" cy="952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4191000" y="2159002"/>
            <a:ext cx="774700" cy="952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6145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647525"/>
              </p:ext>
            </p:extLst>
          </p:nvPr>
        </p:nvGraphicFramePr>
        <p:xfrm>
          <a:off x="487680" y="548640"/>
          <a:ext cx="11043920" cy="608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409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270511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</a:t>
                      </a:r>
                      <a:r>
                        <a:rPr lang="en-US" altLang="zh-CN" sz="1800" b="1" dirty="0" smtClean="0"/>
                        <a:t>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9. Component level noise test with microphone: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9.2 Test the noise of capacitors of the same specification at the same frequency but with different input voltage conditions.</a:t>
                      </a:r>
                      <a:r>
                        <a:rPr lang="en-US" altLang="zh-TW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Result: the large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input voltage , the louder noise (refer to table 2) </a:t>
                      </a: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2067171"/>
            <a:ext cx="7513638" cy="444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2073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249223"/>
              </p:ext>
            </p:extLst>
          </p:nvPr>
        </p:nvGraphicFramePr>
        <p:xfrm>
          <a:off x="487680" y="548640"/>
          <a:ext cx="11043920" cy="608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409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270511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</a:t>
                      </a:r>
                      <a:r>
                        <a:rPr lang="en-US" altLang="zh-CN" sz="1800" b="1" dirty="0" smtClean="0"/>
                        <a:t>e:</a:t>
                      </a:r>
                    </a:p>
                    <a:p>
                      <a:pPr marL="0" algn="l" defTabSz="914400" rtl="0" eaLnBrk="1" latinLnBrk="0" hangingPunct="1"/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10.Finish goods level noise test : Take the same field returned sample and test the noise under high and low voltage conditions respectively , then input the same AC distortion waveform(DST21).</a:t>
                      </a:r>
                    </a:p>
                    <a:p>
                      <a:pPr marL="0" algn="l" defTabSz="914400" rtl="0" eaLnBrk="1" latinLnBrk="0" hangingPunct="1"/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Result: the larger voltage, </a:t>
                      </a:r>
                    </a:p>
                    <a:p>
                      <a:pPr marL="0" algn="l" defTabSz="914400" rtl="0" eaLnBrk="1" latinLnBrk="0" hangingPunct="1"/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            the louder noise.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63" y="4987575"/>
            <a:ext cx="6593682" cy="1664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22" y="1415792"/>
            <a:ext cx="6593682" cy="3311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右大括弧 11"/>
          <p:cNvSpPr/>
          <p:nvPr/>
        </p:nvSpPr>
        <p:spPr>
          <a:xfrm flipH="1">
            <a:off x="4471995" y="3701830"/>
            <a:ext cx="364327" cy="994626"/>
          </a:xfrm>
          <a:prstGeom prst="rightBrace">
            <a:avLst>
              <a:gd name="adj1" fmla="val 18010"/>
              <a:gd name="adj2" fmla="val 50000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2097098" y="3875977"/>
            <a:ext cx="2374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Field return sample test under </a:t>
            </a:r>
            <a:r>
              <a:rPr lang="en-US" altLang="zh-TW" b="1" dirty="0" smtClean="0"/>
              <a:t>low</a:t>
            </a:r>
            <a:r>
              <a:rPr lang="en-US" altLang="zh-TW" dirty="0" smtClean="0"/>
              <a:t> voltage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031220" y="5698349"/>
            <a:ext cx="2374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Field return sample test under high voltage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64100" y="4660369"/>
            <a:ext cx="7327900" cy="327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u="sng" dirty="0" smtClean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              Reported loudness</a:t>
            </a:r>
            <a:r>
              <a:rPr lang="en-US" altLang="zh-TW" b="1" u="sng" dirty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: </a:t>
            </a:r>
            <a:r>
              <a:rPr lang="en-US" altLang="zh-TW" b="1" u="sng" dirty="0" smtClean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Max:20,  </a:t>
            </a:r>
            <a:r>
              <a:rPr lang="en-US" altLang="zh-TW" b="1" u="sng" dirty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Min:5, </a:t>
            </a:r>
            <a:r>
              <a:rPr lang="en-US" altLang="zh-TW" b="1" u="sng" dirty="0" smtClean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Av</a:t>
            </a:r>
            <a:r>
              <a:rPr lang="en-US" altLang="zh-CN" b="1" u="sng" dirty="0" smtClean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g:10</a:t>
            </a:r>
            <a:endParaRPr lang="en-US" altLang="zh-TW" b="1" dirty="0">
              <a:solidFill>
                <a:srgbClr val="000099"/>
              </a:solidFill>
              <a:latin typeface="Calibri" panose="020F0502020204030204" pitchFamily="34" charset="0"/>
              <a:ea typeface="新細明體" pitchFamily="18" charset="-120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36322" y="6605497"/>
            <a:ext cx="7327900" cy="327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u="sng" dirty="0" smtClean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             Reported </a:t>
            </a:r>
            <a:r>
              <a:rPr lang="en-US" altLang="zh-TW" b="1" u="sng" dirty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loudness: </a:t>
            </a:r>
            <a:r>
              <a:rPr lang="en-US" altLang="zh-TW" b="1" u="sng" dirty="0" smtClean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Max:50</a:t>
            </a:r>
            <a:r>
              <a:rPr lang="en-US" altLang="zh-TW" b="1" u="sng" dirty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,  Min:5, </a:t>
            </a:r>
            <a:r>
              <a:rPr lang="en-US" altLang="zh-TW" b="1" u="sng" dirty="0" smtClean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Av</a:t>
            </a:r>
            <a:r>
              <a:rPr lang="en-US" altLang="zh-CN" b="1" u="sng" dirty="0" smtClean="0">
                <a:solidFill>
                  <a:srgbClr val="000099"/>
                </a:solidFill>
                <a:latin typeface="Calibri" panose="020F0502020204030204" pitchFamily="34" charset="0"/>
                <a:ea typeface="新細明體" pitchFamily="18" charset="-120"/>
                <a:cs typeface="Calibri" panose="020F0502020204030204" pitchFamily="34" charset="0"/>
              </a:rPr>
              <a:t>g:32</a:t>
            </a:r>
            <a:endParaRPr lang="en-US" altLang="zh-TW" b="1" dirty="0">
              <a:solidFill>
                <a:srgbClr val="000099"/>
              </a:solidFill>
              <a:latin typeface="Calibri" panose="020F0502020204030204" pitchFamily="34" charset="0"/>
              <a:ea typeface="新細明體" pitchFamily="18" charset="-120"/>
              <a:cs typeface="Calibri" panose="020F050202020403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1343822" y="4978400"/>
            <a:ext cx="1014452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28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403868"/>
              </p:ext>
            </p:extLst>
          </p:nvPr>
        </p:nvGraphicFramePr>
        <p:xfrm>
          <a:off x="487680" y="548640"/>
          <a:ext cx="11292840" cy="630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532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697308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309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: </a:t>
                      </a:r>
                    </a:p>
                    <a:p>
                      <a:pPr marL="0" indent="0">
                        <a:buNone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Based on the above analysis, we concluded that :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The returned samples can pass DELL Acoustic Spec;</a:t>
                      </a:r>
                    </a:p>
                    <a:p>
                      <a:pPr marL="0" indent="0">
                        <a:buNone/>
                      </a:pP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2. The product will generate the noise when AC is distorted,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if the distortion is small, the chance of the product noise will also be small. If the distortion is over much , then the louder noise will be found.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3. The noise source is from </a:t>
                      </a:r>
                      <a:r>
                        <a:rPr kumimoji="0" lang="en-US" altLang="zh-TW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Pai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Cap and the large capacitance value, the louder noise. The larger input voltage, the louder noise. </a:t>
                      </a: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4. Refer to the result of the above verifications, we judge that the existing FG inventory can be shipped to low-voltage countries to avoid similar customer complaints.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indent="0" algn="l" defTabSz="914400" rtl="0" eaLnBrk="1" latinLnBrk="0" hangingPunct="1">
                        <a:buNone/>
                      </a:pP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indent="0" algn="l" defTabSz="914400" rtl="0" eaLnBrk="1" latinLnBrk="0" hangingPunct="1">
                        <a:buNone/>
                      </a:pP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indent="0" algn="l" defTabSz="914400" rtl="0" eaLnBrk="1" latinLnBrk="0" hangingPunct="1">
                        <a:buNone/>
                      </a:pP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2979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632705"/>
              </p:ext>
            </p:extLst>
          </p:nvPr>
        </p:nvGraphicFramePr>
        <p:xfrm>
          <a:off x="327258" y="324081"/>
          <a:ext cx="11407541" cy="588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73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857068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16825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Correction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 improvement:</a:t>
                      </a: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 1. For continuing improvement, </a:t>
                      </a:r>
                      <a:r>
                        <a:rPr kumimoji="0" lang="en-US" altLang="zh-TW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Chicony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 power will replace  the current </a:t>
                      </a:r>
                      <a:r>
                        <a:rPr kumimoji="0" lang="en-US" altLang="zh-TW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Pai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 filter Cap 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with </a:t>
                      </a:r>
                      <a:r>
                        <a:rPr kumimoji="0" lang="en-US" altLang="zh-TW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with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 strong noise resistance to enhance the product’s performance regarding noise. </a:t>
                      </a: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Cut in schedule as below:</a:t>
                      </a: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Owner: EE/</a:t>
                      </a:r>
                      <a:r>
                        <a:rPr kumimoji="0" lang="en-US" altLang="zh-TW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Benson,PM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/Vicky      Duedate:5/2    </a:t>
                      </a: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lang="en-US" altLang="zh-TW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057388"/>
              </p:ext>
            </p:extLst>
          </p:nvPr>
        </p:nvGraphicFramePr>
        <p:xfrm>
          <a:off x="8226423" y="107473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9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26423" y="107473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876753"/>
              </p:ext>
            </p:extLst>
          </p:nvPr>
        </p:nvGraphicFramePr>
        <p:xfrm>
          <a:off x="9169400" y="111125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0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69400" y="111125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08809"/>
              </p:ext>
            </p:extLst>
          </p:nvPr>
        </p:nvGraphicFramePr>
        <p:xfrm>
          <a:off x="1117600" y="1524000"/>
          <a:ext cx="46990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7200"/>
                <a:gridCol w="1701800"/>
              </a:tblGrid>
              <a:tr h="36576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Items</a:t>
                      </a:r>
                      <a:r>
                        <a:rPr lang="en-US" altLang="zh-TW" baseline="0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Complete</a:t>
                      </a:r>
                      <a:r>
                        <a:rPr lang="en-US" altLang="zh-TW" baseline="0" dirty="0" smtClean="0"/>
                        <a:t> Date </a:t>
                      </a:r>
                      <a:endParaRPr lang="zh-TW" altLang="en-US" dirty="0"/>
                    </a:p>
                  </a:txBody>
                  <a:tcPr/>
                </a:tc>
              </a:tr>
              <a:tr h="17515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DQA test </a:t>
                      </a:r>
                    </a:p>
                    <a:p>
                      <a:r>
                        <a:rPr lang="en-US" altLang="zh-TW" dirty="0" smtClean="0"/>
                        <a:t>(Bench &amp;</a:t>
                      </a:r>
                      <a:r>
                        <a:rPr lang="en-US" altLang="zh-TW" dirty="0" err="1" smtClean="0"/>
                        <a:t>EMC&amp;De-rating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4/12</a:t>
                      </a:r>
                      <a:endParaRPr lang="zh-TW" altLang="en-US" dirty="0"/>
                    </a:p>
                  </a:txBody>
                  <a:tcPr/>
                </a:tc>
              </a:tr>
              <a:tr h="17515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System test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4/24</a:t>
                      </a:r>
                      <a:endParaRPr lang="zh-TW" altLang="en-US" dirty="0"/>
                    </a:p>
                  </a:txBody>
                  <a:tcPr/>
                </a:tc>
              </a:tr>
              <a:tr h="17515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DIDT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4/24</a:t>
                      </a:r>
                      <a:endParaRPr lang="zh-TW" altLang="en-US" dirty="0"/>
                    </a:p>
                  </a:txBody>
                  <a:tcPr/>
                </a:tc>
              </a:tr>
              <a:tr h="17515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Risk</a:t>
                      </a:r>
                      <a:r>
                        <a:rPr lang="en-US" altLang="zh-TW" baseline="0" dirty="0" smtClean="0"/>
                        <a:t> assessment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4/25</a:t>
                      </a:r>
                      <a:endParaRPr lang="zh-TW" altLang="en-US" dirty="0"/>
                    </a:p>
                  </a:txBody>
                  <a:tcPr/>
                </a:tc>
              </a:tr>
              <a:tr h="17515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ECR submit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4/25</a:t>
                      </a:r>
                      <a:endParaRPr lang="zh-TW" altLang="en-US" dirty="0"/>
                    </a:p>
                  </a:txBody>
                  <a:tcPr/>
                </a:tc>
              </a:tr>
              <a:tr h="17515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ECR Release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5/2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9249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29398"/>
              </p:ext>
            </p:extLst>
          </p:nvPr>
        </p:nvGraphicFramePr>
        <p:xfrm>
          <a:off x="327258" y="324080"/>
          <a:ext cx="11407541" cy="6114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73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857068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1148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Correction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 improvement:</a:t>
                      </a:r>
                    </a:p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2. </a:t>
                      </a:r>
                      <a:r>
                        <a:rPr kumimoji="0" lang="en-US" altLang="zh-TW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Chicony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  Power will add following distortion AC input waveform to the normal acoustic test for the new case in the future. </a:t>
                      </a:r>
                    </a:p>
                    <a:p>
                      <a:pPr marL="0" lvl="0" indent="0">
                        <a:buNone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Owner: EE/Benson,    Complete 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date:4/1 </a:t>
                      </a: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buNone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lang="en-US" altLang="zh-TW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pic>
        <p:nvPicPr>
          <p:cNvPr id="7171" name="圖片 4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8" y="1485900"/>
            <a:ext cx="50768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4" y="1485900"/>
            <a:ext cx="5556884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9407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720818"/>
              </p:ext>
            </p:extLst>
          </p:nvPr>
        </p:nvGraphicFramePr>
        <p:xfrm>
          <a:off x="327258" y="324081"/>
          <a:ext cx="11407541" cy="6145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73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857068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16825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Correction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None/>
                      </a:pPr>
                      <a:r>
                        <a:rPr lang="en-US" altLang="zh-TW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Continue improvement:</a:t>
                      </a:r>
                    </a:p>
                    <a:p>
                      <a:pPr lvl="0"/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Verification: Checked the noise under same AC distortion condition, below result shows when we changed the </a:t>
                      </a:r>
                      <a:r>
                        <a:rPr kumimoji="0" lang="en-US" altLang="zh-TW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P</a:t>
                      </a:r>
                      <a:r>
                        <a:rPr kumimoji="0" lang="en-US" altLang="zh-CN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ai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charset="-120"/>
                          <a:cs typeface="Calibri" panose="020F0502020204030204" pitchFamily="34" charset="0"/>
                        </a:rPr>
                        <a:t> filter, the noise performance can be improved greatly.</a:t>
                      </a: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lvl="0"/>
                      <a:endParaRPr lang="en-US" altLang="zh-TW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endParaRPr lang="en-US" altLang="zh-TW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endParaRPr lang="en-US" altLang="zh-TW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None/>
                      </a:pPr>
                      <a:endParaRPr kumimoji="0" lang="en-US" altLang="zh-TW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altLang="zh-TW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altLang="zh-TW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</a:tr>
              <a:tr h="1177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/>
                        <a:t>Closure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baseline="0" dirty="0" smtClean="0"/>
                    </a:p>
                    <a:p>
                      <a:r>
                        <a:rPr lang="en-US" altLang="zh-TW" sz="1600" dirty="0" smtClean="0"/>
                        <a:t>Prepared by: Candy</a:t>
                      </a:r>
                      <a:r>
                        <a:rPr lang="en-US" altLang="zh-TW" sz="1600" baseline="0" dirty="0" smtClean="0"/>
                        <a:t>               </a:t>
                      </a:r>
                      <a:r>
                        <a:rPr lang="en-US" altLang="zh-TW" sz="1600" dirty="0" smtClean="0"/>
                        <a:t>            Date: 2024/3/26 (update:4/2)</a:t>
                      </a:r>
                    </a:p>
                    <a:p>
                      <a:r>
                        <a:rPr lang="en-US" altLang="zh-TW" sz="1600" dirty="0" smtClean="0"/>
                        <a:t>Reviewed by: CF</a:t>
                      </a:r>
                      <a:r>
                        <a:rPr lang="en-US" altLang="zh-TW" sz="1600" baseline="0" dirty="0" smtClean="0"/>
                        <a:t>              </a:t>
                      </a:r>
                      <a:r>
                        <a:rPr lang="en-US" altLang="zh-TW" sz="1600" dirty="0" smtClean="0"/>
                        <a:t>                   Date: 2024/3/26 (update:4/2)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右大括弧 4"/>
          <p:cNvSpPr/>
          <p:nvPr/>
        </p:nvSpPr>
        <p:spPr>
          <a:xfrm>
            <a:off x="8894753" y="3466068"/>
            <a:ext cx="393701" cy="832882"/>
          </a:xfrm>
          <a:prstGeom prst="rightBrace">
            <a:avLst>
              <a:gd name="adj1" fmla="val 1801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288454" y="3697843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before</a:t>
            </a:r>
            <a:endParaRPr lang="zh-TW" altLang="en-US" dirty="0"/>
          </a:p>
        </p:txBody>
      </p:sp>
      <p:sp>
        <p:nvSpPr>
          <p:cNvPr id="9" name="右大括弧 8"/>
          <p:cNvSpPr/>
          <p:nvPr/>
        </p:nvSpPr>
        <p:spPr>
          <a:xfrm>
            <a:off x="8990003" y="4305817"/>
            <a:ext cx="363547" cy="659883"/>
          </a:xfrm>
          <a:prstGeom prst="rightBrace">
            <a:avLst>
              <a:gd name="adj1" fmla="val 30914"/>
              <a:gd name="adj2" fmla="val 48329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9353550" y="440537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After </a:t>
            </a:r>
            <a:endParaRPr lang="zh-TW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8" y="1257299"/>
            <a:ext cx="8183501" cy="380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025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033023"/>
              </p:ext>
            </p:extLst>
          </p:nvPr>
        </p:nvGraphicFramePr>
        <p:xfrm>
          <a:off x="487680" y="460799"/>
          <a:ext cx="11292840" cy="630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7397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725443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15305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Contain</a:t>
                      </a:r>
                      <a:endParaRPr lang="en-US" sz="2400" b="1" dirty="0"/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1" dirty="0" smtClean="0"/>
                        <a:t>Containment Actions:</a:t>
                      </a:r>
                    </a:p>
                    <a:p>
                      <a:pPr eaLnBrk="1" hangingPunct="1">
                        <a:buFont typeface="Arial" panose="020B0604020202020204" pitchFamily="34" charset="0"/>
                        <a:buNone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1. Shipment record 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investigation :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Till 2024/3/22 , </a:t>
                      </a:r>
                      <a:r>
                        <a:rPr kumimoji="0" lang="en-US" altLang="zh-TW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Chicony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Power has totally shipped 5,909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pcs</a:t>
                      </a:r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pPr marL="0" algn="l" defTabSz="914400" rtl="0" eaLnBrk="1" latinLnBrk="0" hangingPunct="1">
                        <a:buFont typeface="Arial" panose="020B0604020202020204" pitchFamily="34" charset="0"/>
                        <a:buNone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2. Till 3/28, Finished goods stock of each site please refer to below:</a:t>
                      </a:r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r>
                        <a:rPr lang="en-US" altLang="zh-TW" sz="1600" b="1" dirty="0" smtClean="0"/>
                        <a:t>               Total</a:t>
                      </a:r>
                      <a:r>
                        <a:rPr lang="en-US" altLang="zh-TW" sz="1600" b="1" baseline="0" dirty="0" smtClean="0"/>
                        <a:t>                                       2,016</a:t>
                      </a:r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  <a:p>
                      <a:endParaRPr lang="en-US" altLang="zh-TW" sz="1600" b="1" dirty="0" smtClean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260230"/>
              </p:ext>
            </p:extLst>
          </p:nvPr>
        </p:nvGraphicFramePr>
        <p:xfrm>
          <a:off x="1384300" y="1900766"/>
          <a:ext cx="5118100" cy="2307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489200"/>
              </a:tblGrid>
              <a:tr h="380163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Site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Q’ty</a:t>
                      </a:r>
                      <a:r>
                        <a:rPr lang="en-US" altLang="zh-TW" dirty="0" smtClean="0"/>
                        <a:t> (pc) </a:t>
                      </a:r>
                      <a:endParaRPr lang="zh-TW" altLang="en-US" dirty="0"/>
                    </a:p>
                  </a:txBody>
                  <a:tcPr/>
                </a:tc>
              </a:tr>
              <a:tr h="385443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Wistron</a:t>
                      </a:r>
                      <a:r>
                        <a:rPr lang="en-US" altLang="zh-TW" dirty="0" smtClean="0"/>
                        <a:t> (CD)</a:t>
                      </a:r>
                      <a:r>
                        <a:rPr lang="en-US" altLang="zh-TW" baseline="0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1,370</a:t>
                      </a:r>
                      <a:endParaRPr lang="zh-TW" altLang="en-US" dirty="0"/>
                    </a:p>
                  </a:txBody>
                  <a:tcPr/>
                </a:tc>
              </a:tr>
              <a:tr h="385443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AMF-Nashville (US-</a:t>
                      </a:r>
                      <a:r>
                        <a:rPr lang="zh-CN" altLang="en-US" dirty="0" smtClean="0"/>
                        <a:t>低压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</a:t>
                      </a:r>
                      <a:endParaRPr lang="zh-TW" altLang="en-US" dirty="0"/>
                    </a:p>
                  </a:txBody>
                  <a:tcPr/>
                </a:tc>
              </a:tr>
              <a:tr h="385443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CCC(Xiamen)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</a:t>
                      </a:r>
                      <a:endParaRPr lang="zh-TW" altLang="en-US" dirty="0"/>
                    </a:p>
                  </a:txBody>
                  <a:tcPr/>
                </a:tc>
              </a:tr>
              <a:tr h="385443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Compal</a:t>
                      </a:r>
                      <a:r>
                        <a:rPr lang="en-US" altLang="zh-TW" dirty="0" smtClean="0"/>
                        <a:t> (KS)</a:t>
                      </a:r>
                      <a:r>
                        <a:rPr lang="en-US" altLang="zh-TW" baseline="0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144</a:t>
                      </a:r>
                      <a:endParaRPr lang="zh-TW" altLang="en-US" dirty="0"/>
                    </a:p>
                  </a:txBody>
                  <a:tcPr/>
                </a:tc>
              </a:tr>
              <a:tr h="385443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Chicony</a:t>
                      </a:r>
                      <a:r>
                        <a:rPr lang="en-US" altLang="zh-TW" baseline="0" dirty="0" smtClean="0"/>
                        <a:t> Power Factory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454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095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99799"/>
              </p:ext>
            </p:extLst>
          </p:nvPr>
        </p:nvGraphicFramePr>
        <p:xfrm>
          <a:off x="487680" y="548640"/>
          <a:ext cx="11292840" cy="600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532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697308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045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Cause:</a:t>
                      </a:r>
                      <a:endParaRPr kumimoji="0" lang="en-US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1.Check the SFCS record th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rough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by the PPID, 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both of these 2 samples have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passed all test stations normally, no repaired record.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493560"/>
            <a:ext cx="5512673" cy="371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500" y="1493560"/>
            <a:ext cx="4716930" cy="371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42254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333893"/>
              </p:ext>
            </p:extLst>
          </p:nvPr>
        </p:nvGraphicFramePr>
        <p:xfrm>
          <a:off x="500380" y="421640"/>
          <a:ext cx="11292840" cy="600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5532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697308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045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Cause</a:t>
                      </a:r>
                      <a:r>
                        <a:rPr lang="en-US" sz="1800" b="1" dirty="0" smtClean="0"/>
                        <a:t>:</a:t>
                      </a: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2. Listening the sample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2.1  in normal factory office, we can hardly hear the abnormal sound from adapters if the samples is not close to the ear.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2.2  in a quiet meeting room , also no abnormal sound was listened. Compare to stock ,  no difference was found.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Voltage condition: city voltage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Load condition : Star from 0V to full load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3. Sent sample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s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to Taipei to test acoustic following DELL spec ,  result: PASS.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DELL spec please refer to below:</a:t>
                      </a:r>
                      <a:endParaRPr lang="en-US" altLang="zh-TW" sz="1800" dirty="0" smtClean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altLang="zh-TW" sz="1800" dirty="0" smtClean="0"/>
                        <a:t>    </a:t>
                      </a:r>
                    </a:p>
                    <a:p>
                      <a:pPr marL="0" indent="0">
                        <a:buNone/>
                      </a:pP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kumimoji="0" 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pic>
        <p:nvPicPr>
          <p:cNvPr id="2097" name="Picture 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097" y="3432175"/>
            <a:ext cx="6145213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315200" y="4918670"/>
            <a:ext cx="10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Sample 1 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331237"/>
              </p:ext>
            </p:extLst>
          </p:nvPr>
        </p:nvGraphicFramePr>
        <p:xfrm>
          <a:off x="7327900" y="3889374"/>
          <a:ext cx="10795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27900" y="3889374"/>
                        <a:ext cx="10795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9864"/>
              </p:ext>
            </p:extLst>
          </p:nvPr>
        </p:nvGraphicFramePr>
        <p:xfrm>
          <a:off x="8655050" y="388937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" name="Acrobat Document" showAsIcon="1" r:id="rId6" imgW="914400" imgH="771480" progId="AcroExch.Document.DC">
                  <p:embed/>
                </p:oleObj>
              </mc:Choice>
              <mc:Fallback>
                <p:oleObj name="Acrobat Document" showAsIcon="1" r:id="rId6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55050" y="388937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8661400" y="4918670"/>
            <a:ext cx="10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Sample 2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51474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971621"/>
              </p:ext>
            </p:extLst>
          </p:nvPr>
        </p:nvGraphicFramePr>
        <p:xfrm>
          <a:off x="487680" y="548640"/>
          <a:ext cx="11043920" cy="608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409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270511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</a:t>
                      </a:r>
                      <a:r>
                        <a:rPr lang="en-US" altLang="zh-CN" sz="1800" b="1" dirty="0" smtClean="0"/>
                        <a:t>e:</a:t>
                      </a:r>
                    </a:p>
                    <a:p>
                      <a:pPr marL="0" algn="l" defTabSz="914400" rtl="0" eaLnBrk="1" latinLnBrk="0" hangingPunct="1"/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3. In order to duplicate  the similar noise ,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we have tried inputting various waveforms at the AC input,</a:t>
                      </a:r>
                    </a:p>
                    <a:p>
                      <a:pPr marL="0" algn="l" defTabSz="914400" rtl="0" eaLnBrk="1" latinLnBrk="0" hangingPunct="1"/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and finally confirmed that louder noise will be generated when AC is distorted. </a:t>
                      </a: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4. Further check the noise source, found it came from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Pai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Filter Cap.</a:t>
                      </a: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287445"/>
              </p:ext>
            </p:extLst>
          </p:nvPr>
        </p:nvGraphicFramePr>
        <p:xfrm>
          <a:off x="9010189" y="1268413"/>
          <a:ext cx="1433512" cy="120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8" name="工作表" showAsIcon="1" r:id="rId3" imgW="914400" imgH="771525" progId="Excel.Sheet.12">
                  <p:embed/>
                </p:oleObj>
              </mc:Choice>
              <mc:Fallback>
                <p:oleObj name="工作表" showAsIcon="1" r:id="rId3" imgW="914400" imgH="771525" progId="Excel.Sheet.12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0189" y="1268413"/>
                        <a:ext cx="1433512" cy="1208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24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99" y="4737796"/>
            <a:ext cx="5807643" cy="107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23" name="Picture 1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99" y="2419444"/>
            <a:ext cx="5037421" cy="2178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24" name="Picture 1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18" y="2419444"/>
            <a:ext cx="4763424" cy="208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單箭頭接點 5"/>
          <p:cNvCxnSpPr/>
          <p:nvPr/>
        </p:nvCxnSpPr>
        <p:spPr>
          <a:xfrm flipV="1">
            <a:off x="3721100" y="3924300"/>
            <a:ext cx="4559300" cy="889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191500" y="3632200"/>
            <a:ext cx="736600" cy="596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0773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466944"/>
              </p:ext>
            </p:extLst>
          </p:nvPr>
        </p:nvGraphicFramePr>
        <p:xfrm>
          <a:off x="487680" y="548640"/>
          <a:ext cx="11043920" cy="608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409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270511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</a:t>
                      </a:r>
                      <a:r>
                        <a:rPr lang="en-US" altLang="zh-CN" sz="1800" b="1" dirty="0" smtClean="0"/>
                        <a:t>e:</a:t>
                      </a: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5. Measured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AC waveforms in various places and confirmed that the actual AC is different.</a:t>
                      </a: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5.1 Measured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the AC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waveforms at the homes of 15 colleagues in Taipei.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Result: Noise frequency was captured at 1 of 15 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colleague‘s home, noise frequency :3.94KHz</a:t>
                      </a:r>
                      <a:endParaRPr lang="en-US" altLang="zh-TW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                            </a:t>
                      </a:r>
                    </a:p>
                    <a:p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                         </a:t>
                      </a: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t="7372"/>
          <a:stretch/>
        </p:blipFill>
        <p:spPr bwMode="auto">
          <a:xfrm>
            <a:off x="6091937" y="1865123"/>
            <a:ext cx="3431981" cy="2027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4924" t="12917" r="9716" b="20520"/>
          <a:stretch/>
        </p:blipFill>
        <p:spPr>
          <a:xfrm>
            <a:off x="1596385" y="1865122"/>
            <a:ext cx="3950951" cy="2027044"/>
          </a:xfrm>
          <a:prstGeom prst="rect">
            <a:avLst/>
          </a:prstGeom>
        </p:spPr>
      </p:pic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5256"/>
              </p:ext>
            </p:extLst>
          </p:nvPr>
        </p:nvGraphicFramePr>
        <p:xfrm>
          <a:off x="10402761" y="287864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工作表" showAsIcon="1" r:id="rId5" imgW="914400" imgH="771480" progId="Excel.Sheet.12">
                  <p:embed/>
                </p:oleObj>
              </mc:Choice>
              <mc:Fallback>
                <p:oleObj name="工作表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02761" y="287864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385" y="4621336"/>
            <a:ext cx="9026144" cy="181004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501900" y="3892167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完整图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798277" y="3891268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放大图</a:t>
            </a:r>
            <a:r>
              <a:rPr lang="en-US" altLang="zh-CN" dirty="0" smtClean="0"/>
              <a:t>: worst case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36297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828042"/>
              </p:ext>
            </p:extLst>
          </p:nvPr>
        </p:nvGraphicFramePr>
        <p:xfrm>
          <a:off x="487680" y="548640"/>
          <a:ext cx="11043920" cy="608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409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270511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</a:t>
                      </a:r>
                      <a:r>
                        <a:rPr lang="en-US" altLang="zh-CN" sz="1800" b="1" dirty="0" smtClean="0"/>
                        <a:t>e:</a:t>
                      </a:r>
                    </a:p>
                    <a:p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5.2 Measured the AC waveform of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Chicony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Power SZ factory office and production line, </a:t>
                      </a:r>
                    </a:p>
                    <a:p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 : no noise frequency was found. </a:t>
                      </a: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lang="en-US" sz="1800" b="1" dirty="0" smtClean="0"/>
                    </a:p>
                    <a:p>
                      <a:endParaRPr lang="en-US" sz="1800" b="1" dirty="0" smtClean="0"/>
                    </a:p>
                    <a:p>
                      <a:endParaRPr lang="en-US" sz="1800" b="1" dirty="0" smtClean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248" y="1508779"/>
            <a:ext cx="4217867" cy="245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508779"/>
            <a:ext cx="4102101" cy="245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673349" y="3948543"/>
            <a:ext cx="149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完整图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051881" y="3983628"/>
            <a:ext cx="149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放大图</a:t>
            </a:r>
            <a:endParaRPr lang="zh-TW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4317875"/>
            <a:ext cx="4102101" cy="2255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17" y="4317875"/>
            <a:ext cx="4169698" cy="224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1425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82871"/>
              </p:ext>
            </p:extLst>
          </p:nvPr>
        </p:nvGraphicFramePr>
        <p:xfrm>
          <a:off x="487680" y="548640"/>
          <a:ext cx="11615420" cy="608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3431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801989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</a:t>
                      </a:r>
                      <a:r>
                        <a:rPr lang="en-US" altLang="zh-CN" sz="1800" b="1" dirty="0" smtClean="0"/>
                        <a:t>e:</a:t>
                      </a:r>
                    </a:p>
                    <a:p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5.3 Measured the AC waveform of DELL (S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hanghai)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office,</a:t>
                      </a:r>
                    </a:p>
                    <a:p>
                      <a:r>
                        <a:rPr lang="en-US" altLang="zh-TW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Result: a noise frequency was found in the morning, but it disappeared in the afternoon)</a:t>
                      </a: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1409700" y="5189832"/>
            <a:ext cx="520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Site: Dell Shanghai Office(3/25 11:12am, captured a 4.6KHz input noise frequency) 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38" y="1582710"/>
            <a:ext cx="4590150" cy="325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582710"/>
            <a:ext cx="5590688" cy="325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2317749" y="4838867"/>
            <a:ext cx="149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完整图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18781" y="4838867"/>
            <a:ext cx="1498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放大图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18397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EBBCD6BA-0CAC-44F7-AB3D-05C524EFD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83894"/>
              </p:ext>
            </p:extLst>
          </p:nvPr>
        </p:nvGraphicFramePr>
        <p:xfrm>
          <a:off x="487680" y="548640"/>
          <a:ext cx="11615420" cy="615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3431">
                  <a:extLst>
                    <a:ext uri="{9D8B030D-6E8A-4147-A177-3AD203B41FA5}">
                      <a16:colId xmlns="" xmlns:a16="http://schemas.microsoft.com/office/drawing/2014/main" val="2078883645"/>
                    </a:ext>
                  </a:extLst>
                </a:gridCol>
                <a:gridCol w="10801989">
                  <a:extLst>
                    <a:ext uri="{9D8B030D-6E8A-4147-A177-3AD203B41FA5}">
                      <a16:colId xmlns="" xmlns:a16="http://schemas.microsoft.com/office/drawing/2014/main" val="1392874814"/>
                    </a:ext>
                  </a:extLst>
                </a:gridCol>
              </a:tblGrid>
              <a:tr h="60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Cause</a:t>
                      </a:r>
                    </a:p>
                  </a:txBody>
                  <a:tcPr marL="121920" marR="121920" marT="60960" marB="60960" vert="vert27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FA and Root </a:t>
                      </a:r>
                      <a:r>
                        <a:rPr lang="en-US" sz="1800" b="1" dirty="0" smtClean="0"/>
                        <a:t>Caus</a:t>
                      </a:r>
                      <a:r>
                        <a:rPr lang="en-US" altLang="zh-CN" sz="1800" b="1" dirty="0" smtClean="0"/>
                        <a:t>e:</a:t>
                      </a:r>
                    </a:p>
                    <a:p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5.3 Measured the AC waveform of DELL (S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hanghai) 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office,</a:t>
                      </a:r>
                    </a:p>
                    <a:p>
                      <a:r>
                        <a:rPr lang="en-US" altLang="zh-TW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Result: no noise frequency was captured. </a:t>
                      </a:r>
                      <a:endParaRPr kumimoji="0" lang="en-US" altLang="zh-TW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N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ote* 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even</a:t>
                      </a:r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at the same location in the same place, AC will be different at different time.</a:t>
                      </a:r>
                    </a:p>
                    <a:p>
                      <a:r>
                        <a:rPr kumimoji="0" lang="en-US" altLang="zh-TW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  <a:cs typeface="Calibri" panose="020F0502020204030204" pitchFamily="34" charset="0"/>
                        </a:rPr>
                        <a:t>            but listening the adapter, no abnormal sound was listened.</a:t>
                      </a:r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  <a:p>
                      <a:endParaRPr kumimoji="0" lang="en-US" sz="18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itchFamily="18" charset="-120"/>
                        <a:cs typeface="Calibri" panose="020F050202020403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93560457"/>
                  </a:ext>
                </a:extLst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580" y="1562100"/>
            <a:ext cx="5317436" cy="3988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6845017" y="2909929"/>
            <a:ext cx="50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Site: Dell Shanghai Office(3/25 1:26PM, no input noise frequency was found 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87827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5C Template" id="{4034FECD-BC86-4AE2-B1F1-E5A14360EF97}" vid="{20B211E1-6613-48CF-8553-B4D475A5E71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5C Template New</Template>
  <TotalTime>19112</TotalTime>
  <Words>1241</Words>
  <Application>Microsoft Office PowerPoint</Application>
  <PresentationFormat>自訂</PresentationFormat>
  <Paragraphs>385</Paragraphs>
  <Slides>19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2" baseType="lpstr">
      <vt:lpstr>Office Theme</vt:lpstr>
      <vt:lpstr>Acrobat Document</vt:lpstr>
      <vt:lpstr>工作表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WB</dc:creator>
  <cp:lastModifiedBy>Candy_Zhu(57CQS_朱美鴦)</cp:lastModifiedBy>
  <cp:revision>650</cp:revision>
  <cp:lastPrinted>2024-04-08T02:21:26Z</cp:lastPrinted>
  <dcterms:created xsi:type="dcterms:W3CDTF">2019-12-04T03:09:38Z</dcterms:created>
  <dcterms:modified xsi:type="dcterms:W3CDTF">2024-04-09T06:12:31Z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WB_Lee@Dell.com</vt:lpwstr>
  </property>
  <property fmtid="{D5CDD505-2E9C-101B-9397-08002B2CF9AE}" pid="5" name="MSIP_Label_17cb76b2-10b8-4fe1-93d4-2202842406cd_SetDate">
    <vt:lpwstr>2019-12-04T02:31:21.0014273Z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